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30" r:id="rId5"/>
    <p:sldId id="346" r:id="rId6"/>
    <p:sldId id="347" r:id="rId7"/>
    <p:sldId id="348" r:id="rId8"/>
    <p:sldId id="349" r:id="rId9"/>
    <p:sldId id="350" r:id="rId10"/>
    <p:sldId id="351" r:id="rId11"/>
    <p:sldId id="352" r:id="rId12"/>
    <p:sldId id="345" r:id="rId13"/>
    <p:sldId id="353" r:id="rId14"/>
    <p:sldId id="354" r:id="rId15"/>
    <p:sldId id="355" r:id="rId16"/>
    <p:sldId id="356" r:id="rId17"/>
    <p:sldId id="357" r:id="rId18"/>
    <p:sldId id="358" r:id="rId19"/>
    <p:sldId id="278"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CCFF"/>
    <a:srgbClr val="FF99FF"/>
    <a:srgbClr val="0099FF"/>
    <a:srgbClr val="00FFFF"/>
    <a:srgbClr val="CC0099"/>
    <a:srgbClr val="FF9900"/>
    <a:srgbClr val="FCEFBA"/>
    <a:srgbClr val="6699FF"/>
    <a:srgbClr val="99CC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gif"/><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Users\user\Desktop\Bitmap in Cover 7,8,9.cdr.jpg"/>
          <p:cNvPicPr>
            <a:picLocks noChangeAspect="1" noChangeArrowheads="1"/>
          </p:cNvPicPr>
          <p:nvPr/>
        </p:nvPicPr>
        <p:blipFill>
          <a:blip r:embed="rId2" cstate="print"/>
          <a:srcRect l="1119" t="3251" r="1515" b="6796"/>
          <a:stretch>
            <a:fillRect/>
          </a:stretch>
        </p:blipFill>
        <p:spPr bwMode="auto">
          <a:xfrm>
            <a:off x="1219200" y="0"/>
            <a:ext cx="6629400" cy="6324600"/>
          </a:xfrm>
          <a:prstGeom prst="rect">
            <a:avLst/>
          </a:prstGeom>
          <a:noFill/>
        </p:spPr>
      </p:pic>
      <p:sp>
        <p:nvSpPr>
          <p:cNvPr id="6" name="Rectangle 5"/>
          <p:cNvSpPr/>
          <p:nvPr/>
        </p:nvSpPr>
        <p:spPr>
          <a:xfrm>
            <a:off x="0" y="4648200"/>
            <a:ext cx="9144000" cy="2209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bg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- 9</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THE WORSHIPPING COMMUNITY</a:t>
            </a:r>
            <a:endPar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9</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371600"/>
            <a:ext cx="6858000" cy="5401479"/>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spiritual wisdom acquired by the yogic monks through their constant contact with God was through the translation of the Holy Scripture and the writing of spiritual books enriched the spiritual fund of the Church.</a:t>
            </a:r>
          </a:p>
          <a:p>
            <a:pPr algn="just"/>
            <a:r>
              <a:rPr lang="en-US" sz="2300" dirty="0">
                <a:latin typeface="Arial Narrow" pitchFamily="34" charset="0"/>
                <a:cs typeface="Times New Roman" pitchFamily="18" charset="0"/>
              </a:rPr>
              <a:t>	Today, the religious render praiseworthy service in the Church through prayer and a life of perpetual vows. Late Pope John Paul II said that the religious life is ingrained  in the heart of the Church. It is a gift to the Church given by God the Father through the Holy Spirit.</a:t>
            </a:r>
          </a:p>
          <a:p>
            <a:pPr algn="just"/>
            <a:r>
              <a:rPr lang="en-US" sz="2300" dirty="0">
                <a:latin typeface="Arial Narrow" pitchFamily="34" charset="0"/>
                <a:cs typeface="Times New Roman" pitchFamily="18" charset="0"/>
              </a:rPr>
              <a:t>	Through their service in schools, hospitals, orphanages, the houses for the mentally retarded and the handicapped, old-age homes etc., the religious congregations partake in the evangelization ministry of the Church. Thus, many people experience peace, happiness   and love through their service.</a:t>
            </a:r>
          </a:p>
        </p:txBody>
      </p:sp>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RELIGIOUS LIFE IN THE CHURCH AND IN THE WORLD</a:t>
            </a:r>
          </a:p>
        </p:txBody>
      </p:sp>
      <p:pic>
        <p:nvPicPr>
          <p:cNvPr id="8194" name="Picture 2" descr="C:\Users\user\Desktop\Bitmap in Lesson15.cdr.jpg"/>
          <p:cNvPicPr>
            <a:picLocks noChangeAspect="1" noChangeArrowheads="1"/>
          </p:cNvPicPr>
          <p:nvPr/>
        </p:nvPicPr>
        <p:blipFill>
          <a:blip r:embed="rId2" cstate="print"/>
          <a:srcRect/>
          <a:stretch>
            <a:fillRect/>
          </a:stretch>
        </p:blipFill>
        <p:spPr bwMode="auto">
          <a:xfrm>
            <a:off x="7162801" y="1066800"/>
            <a:ext cx="1828800" cy="2795277"/>
          </a:xfrm>
          <a:prstGeom prst="rect">
            <a:avLst/>
          </a:prstGeom>
          <a:noFill/>
          <a:ln>
            <a:solidFill>
              <a:schemeClr val="accent1"/>
            </a:solidFill>
          </a:ln>
        </p:spPr>
      </p:pic>
      <p:pic>
        <p:nvPicPr>
          <p:cNvPr id="8196" name="Picture 4"/>
          <p:cNvPicPr>
            <a:picLocks noChangeAspect="1" noChangeArrowheads="1"/>
          </p:cNvPicPr>
          <p:nvPr/>
        </p:nvPicPr>
        <p:blipFill>
          <a:blip r:embed="rId3" cstate="print"/>
          <a:srcRect l="24530" t="11945" r="24686" b="20366"/>
          <a:stretch>
            <a:fillRect/>
          </a:stretch>
        </p:blipFill>
        <p:spPr bwMode="auto">
          <a:xfrm>
            <a:off x="7162800" y="3999089"/>
            <a:ext cx="1828800" cy="2782711"/>
          </a:xfrm>
          <a:prstGeom prst="rect">
            <a:avLst/>
          </a:prstGeom>
          <a:noFill/>
          <a:ln w="9525">
            <a:solidFill>
              <a:schemeClr val="accent1"/>
            </a:solidFill>
            <a:miter lim="800000"/>
            <a:headEnd/>
            <a:tailEnd/>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219200"/>
            <a:ext cx="6781800" cy="5401479"/>
          </a:xfrm>
          <a:prstGeom prst="rect">
            <a:avLst/>
          </a:prstGeom>
          <a:noFill/>
        </p:spPr>
        <p:txBody>
          <a:bodyPr wrap="square" rtlCol="0">
            <a:spAutoFit/>
          </a:bodyPr>
          <a:lstStyle/>
          <a:p>
            <a:pPr algn="just"/>
            <a:r>
              <a:rPr lang="en-US" sz="2300" dirty="0">
                <a:latin typeface="Arial Narrow" pitchFamily="34" charset="0"/>
                <a:cs typeface="Times New Roman" pitchFamily="18" charset="0"/>
              </a:rPr>
              <a:t>	Divine vocation is a gift of God to mankind. It is not a selection by man, but by God. God said to prophet Jeremiah: “ Before I formed you in the womb, I knew you…I appointed you a prophet to the nations” (Jer.1:4). </a:t>
            </a:r>
          </a:p>
          <a:p>
            <a:pPr algn="just"/>
            <a:r>
              <a:rPr lang="en-US" sz="2300" dirty="0">
                <a:latin typeface="Arial Narrow" pitchFamily="34" charset="0"/>
                <a:cs typeface="Times New Roman" pitchFamily="18" charset="0"/>
              </a:rPr>
              <a:t>	Jesus said: “You did not choose me; but I chose you”.(Jn.15:16). Even today Jesus invites the youth for a life founded on vows. “Follow me and I will make you fish for people” (Mt.4:19). </a:t>
            </a:r>
          </a:p>
          <a:p>
            <a:pPr algn="just"/>
            <a:r>
              <a:rPr lang="en-US" sz="2300" dirty="0">
                <a:latin typeface="Arial Narrow" pitchFamily="34" charset="0"/>
                <a:cs typeface="Times New Roman" pitchFamily="18" charset="0"/>
              </a:rPr>
              <a:t>	Jesus who invited the first disciples makes the same invitation even today.  Hence, we must all lend our ears to know if he calls us. </a:t>
            </a:r>
          </a:p>
          <a:p>
            <a:pPr algn="just"/>
            <a:r>
              <a:rPr lang="en-US" sz="2300" dirty="0">
                <a:latin typeface="Arial Narrow" pitchFamily="34" charset="0"/>
                <a:cs typeface="Times New Roman" pitchFamily="18" charset="0"/>
              </a:rPr>
              <a:t>	All the youngsters-boys and girls-are duty-bound to respond to the divine call for dedication of life and be of Jesus to serve the people of God. Let us pray God to grant His grace for the same.</a:t>
            </a: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VOCATION IS A GIFT OF GOD</a:t>
            </a:r>
            <a:endParaRPr lang="en-US" sz="3500" b="1" dirty="0">
              <a:solidFill>
                <a:srgbClr val="FF0000"/>
              </a:solidFill>
              <a:latin typeface="Cooper Std Black" pitchFamily="18" charset="0"/>
              <a:cs typeface="Times New Roman" pitchFamily="18" charset="0"/>
            </a:endParaRPr>
          </a:p>
        </p:txBody>
      </p:sp>
      <p:pic>
        <p:nvPicPr>
          <p:cNvPr id="9219" name="Picture 3"/>
          <p:cNvPicPr>
            <a:picLocks noChangeAspect="1" noChangeArrowheads="1"/>
          </p:cNvPicPr>
          <p:nvPr/>
        </p:nvPicPr>
        <p:blipFill>
          <a:blip r:embed="rId2" cstate="print"/>
          <a:srcRect l="22222" t="13737" r="24074" b="27879"/>
          <a:stretch>
            <a:fillRect/>
          </a:stretch>
        </p:blipFill>
        <p:spPr bwMode="auto">
          <a:xfrm>
            <a:off x="7162800" y="1447800"/>
            <a:ext cx="1828800" cy="2209800"/>
          </a:xfrm>
          <a:prstGeom prst="rect">
            <a:avLst/>
          </a:prstGeom>
          <a:noFill/>
          <a:ln w="9525">
            <a:solidFill>
              <a:schemeClr val="accent1"/>
            </a:solidFill>
            <a:miter lim="800000"/>
            <a:headEnd/>
            <a:tailEnd/>
          </a:ln>
          <a:effectLst/>
        </p:spPr>
      </p:pic>
      <p:pic>
        <p:nvPicPr>
          <p:cNvPr id="9220" name="Picture 4"/>
          <p:cNvPicPr>
            <a:picLocks noChangeAspect="1" noChangeArrowheads="1"/>
          </p:cNvPicPr>
          <p:nvPr/>
        </p:nvPicPr>
        <p:blipFill>
          <a:blip r:embed="rId3" cstate="print"/>
          <a:srcRect l="23235" t="12969" r="22549" b="26422"/>
          <a:stretch>
            <a:fillRect/>
          </a:stretch>
        </p:blipFill>
        <p:spPr bwMode="auto">
          <a:xfrm>
            <a:off x="7162800" y="3657600"/>
            <a:ext cx="1828800" cy="2667000"/>
          </a:xfrm>
          <a:prstGeom prst="rect">
            <a:avLst/>
          </a:prstGeom>
          <a:noFill/>
          <a:ln w="9525">
            <a:solidFill>
              <a:schemeClr val="accent1"/>
            </a:solidFill>
            <a:miter lim="800000"/>
            <a:headEnd/>
            <a:tailEnd/>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p:cTn id="3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590800" y="1600200"/>
            <a:ext cx="3962400" cy="3657600"/>
          </a:xfrm>
          <a:prstGeom prst="roundRect">
            <a:avLst>
              <a:gd name="adj" fmla="val 8196"/>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819400" y="1905000"/>
            <a:ext cx="3429000" cy="3170099"/>
          </a:xfrm>
          <a:prstGeom prst="rect">
            <a:avLst/>
          </a:prstGeom>
          <a:noFill/>
        </p:spPr>
        <p:txBody>
          <a:bodyPr wrap="square" rtlCol="0">
            <a:spAutoFit/>
          </a:bodyPr>
          <a:lstStyle/>
          <a:p>
            <a:pPr algn="ctr"/>
            <a:r>
              <a:rPr lang="en-US" sz="3000" b="1" dirty="0">
                <a:solidFill>
                  <a:srgbClr val="FF00FF"/>
                </a:solidFill>
                <a:latin typeface="Cooper Std Black" pitchFamily="18" charset="0"/>
                <a:ea typeface="Tahoma" pitchFamily="34" charset="0"/>
                <a:cs typeface="Times New Roman" pitchFamily="18" charset="0"/>
              </a:rPr>
              <a:t>ACTIVITY -1</a:t>
            </a:r>
          </a:p>
          <a:p>
            <a:pPr algn="ctr"/>
            <a:endParaRPr lang="en-US" sz="2000" b="1" dirty="0">
              <a:latin typeface="Times New Roman" pitchFamily="18" charset="0"/>
              <a:ea typeface="Tahoma" pitchFamily="34" charset="0"/>
              <a:cs typeface="Times New Roman" pitchFamily="18" charset="0"/>
            </a:endParaRPr>
          </a:p>
          <a:p>
            <a:pPr algn="ctr"/>
            <a:r>
              <a:rPr lang="en-US" sz="2500" dirty="0">
                <a:solidFill>
                  <a:srgbClr val="00B0F0"/>
                </a:solidFill>
                <a:latin typeface="Arial Narrow" pitchFamily="34" charset="0"/>
                <a:ea typeface="Tahoma" pitchFamily="34" charset="0"/>
                <a:cs typeface="Times New Roman" pitchFamily="18" charset="0"/>
              </a:rPr>
              <a:t>Look at the pictures of the </a:t>
            </a:r>
          </a:p>
          <a:p>
            <a:pPr algn="ctr"/>
            <a:r>
              <a:rPr lang="en-US" sz="2500" dirty="0">
                <a:solidFill>
                  <a:srgbClr val="00B0F0"/>
                </a:solidFill>
                <a:latin typeface="Arial Narrow" pitchFamily="34" charset="0"/>
                <a:ea typeface="Tahoma" pitchFamily="34" charset="0"/>
                <a:cs typeface="Times New Roman" pitchFamily="18" charset="0"/>
              </a:rPr>
              <a:t>saints given in this chapter </a:t>
            </a:r>
          </a:p>
          <a:p>
            <a:pPr algn="ctr"/>
            <a:r>
              <a:rPr lang="en-US" sz="2500" dirty="0">
                <a:solidFill>
                  <a:srgbClr val="00B0F0"/>
                </a:solidFill>
                <a:latin typeface="Arial Narrow" pitchFamily="34" charset="0"/>
                <a:ea typeface="Tahoma" pitchFamily="34" charset="0"/>
                <a:cs typeface="Times New Roman" pitchFamily="18" charset="0"/>
              </a:rPr>
              <a:t>and find out their names. </a:t>
            </a:r>
          </a:p>
          <a:p>
            <a:pPr algn="ctr"/>
            <a:r>
              <a:rPr lang="en-US" sz="2500" dirty="0">
                <a:solidFill>
                  <a:srgbClr val="00B0F0"/>
                </a:solidFill>
                <a:latin typeface="Arial Narrow" pitchFamily="34" charset="0"/>
                <a:ea typeface="Tahoma" pitchFamily="34" charset="0"/>
                <a:cs typeface="Times New Roman" pitchFamily="18" charset="0"/>
              </a:rPr>
              <a:t>Explain shortly the life </a:t>
            </a:r>
          </a:p>
          <a:p>
            <a:pPr algn="ctr"/>
            <a:r>
              <a:rPr lang="en-US" sz="2500" dirty="0">
                <a:solidFill>
                  <a:srgbClr val="00B0F0"/>
                </a:solidFill>
                <a:latin typeface="Arial Narrow" pitchFamily="34" charset="0"/>
                <a:ea typeface="Tahoma" pitchFamily="34" charset="0"/>
                <a:cs typeface="Times New Roman" pitchFamily="18" charset="0"/>
              </a:rPr>
              <a:t>history of  one of </a:t>
            </a:r>
          </a:p>
          <a:p>
            <a:pPr algn="ctr"/>
            <a:r>
              <a:rPr lang="en-US" sz="2500" dirty="0">
                <a:solidFill>
                  <a:srgbClr val="00B0F0"/>
                </a:solidFill>
                <a:latin typeface="Arial Narrow" pitchFamily="34" charset="0"/>
                <a:ea typeface="Tahoma" pitchFamily="34" charset="0"/>
                <a:cs typeface="Times New Roman" pitchFamily="18" charset="0"/>
              </a:rPr>
              <a:t>these saints.</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rved Right Arrow 10"/>
          <p:cNvSpPr/>
          <p:nvPr/>
        </p:nvSpPr>
        <p:spPr>
          <a:xfrm rot="10800000" flipH="1">
            <a:off x="457200" y="1371600"/>
            <a:ext cx="2743200" cy="1142999"/>
          </a:xfrm>
          <a:prstGeom prst="curvedRight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rved Left Arrow 11"/>
          <p:cNvSpPr/>
          <p:nvPr/>
        </p:nvSpPr>
        <p:spPr>
          <a:xfrm rot="10800000" flipH="1">
            <a:off x="5943600" y="1447801"/>
            <a:ext cx="2743200" cy="1142999"/>
          </a:xfrm>
          <a:prstGeom prst="curvedLeft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rved Up Arrow 12"/>
          <p:cNvSpPr/>
          <p:nvPr/>
        </p:nvSpPr>
        <p:spPr>
          <a:xfrm rot="20722228" flipH="1">
            <a:off x="585943" y="4591389"/>
            <a:ext cx="2743200" cy="1371601"/>
          </a:xfrm>
          <a:prstGeom prst="curvedUp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rved Down Arrow 13"/>
          <p:cNvSpPr/>
          <p:nvPr/>
        </p:nvSpPr>
        <p:spPr>
          <a:xfrm rot="1471849" flipV="1">
            <a:off x="5761016" y="4446679"/>
            <a:ext cx="2743200" cy="1450100"/>
          </a:xfrm>
          <a:prstGeom prst="curvedDown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914400" y="1828800"/>
            <a:ext cx="7315200" cy="3657600"/>
          </a:xfrm>
          <a:prstGeom prst="ellips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00"/>
                </a:solidFill>
                <a:latin typeface="Cooper Std Black" pitchFamily="18" charset="0"/>
                <a:cs typeface="Times New Roman" pitchFamily="18" charset="0"/>
              </a:rPr>
              <a:t>LET US</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READ AND MEDITATE </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THE WORD OF GOD</a:t>
            </a:r>
            <a:r>
              <a:rPr lang="en-US" sz="3500" b="1" dirty="0">
                <a:solidFill>
                  <a:srgbClr val="FF00FF"/>
                </a:solidFill>
                <a:latin typeface="Cooper Std Black" pitchFamily="18" charset="0"/>
                <a:cs typeface="Times New Roman" pitchFamily="18" charset="0"/>
              </a:rPr>
              <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343400"/>
            <a:ext cx="8686800" cy="533400"/>
          </a:xfrm>
        </p:spPr>
        <p:txBody>
          <a:bodyPr>
            <a:noAutofit/>
          </a:bodyPr>
          <a:lstStyle/>
          <a:p>
            <a:pPr algn="ctr">
              <a:buNone/>
            </a:pPr>
            <a:r>
              <a:rPr lang="nn-NO" sz="3000" b="1" dirty="0">
                <a:solidFill>
                  <a:schemeClr val="tx1"/>
                </a:solidFill>
                <a:latin typeface="Arial Narrow" pitchFamily="34" charset="0"/>
                <a:cs typeface="Times New Roman" pitchFamily="18" charset="0"/>
              </a:rPr>
              <a:t>(1Cor. 7 : 25 - 35)</a:t>
            </a:r>
            <a:endParaRPr lang="en-US" sz="3000" b="1"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A Verse to Remember</a:t>
            </a:r>
          </a:p>
        </p:txBody>
      </p:sp>
      <p:sp>
        <p:nvSpPr>
          <p:cNvPr id="5" name="Content Placeholder 2"/>
          <p:cNvSpPr>
            <a:spLocks noGrp="1"/>
          </p:cNvSpPr>
          <p:nvPr>
            <p:ph idx="1"/>
          </p:nvPr>
        </p:nvSpPr>
        <p:spPr>
          <a:xfrm>
            <a:off x="685800" y="3733800"/>
            <a:ext cx="7696200" cy="1981200"/>
          </a:xfrm>
        </p:spPr>
        <p:txBody>
          <a:bodyPr>
            <a:noAutofit/>
          </a:bodyPr>
          <a:lstStyle/>
          <a:p>
            <a:pPr algn="ctr">
              <a:buNone/>
            </a:pPr>
            <a:r>
              <a:rPr lang="en-US" sz="3000" dirty="0">
                <a:solidFill>
                  <a:schemeClr val="tx1"/>
                </a:solidFill>
                <a:latin typeface="Arial Narrow" pitchFamily="34" charset="0"/>
                <a:cs typeface="Times New Roman" pitchFamily="18" charset="0"/>
              </a:rPr>
              <a:t>"If you wish to be perfect, go, sell your possessions and give the money to the poor, and you will have treasure in heaven; then come and follow me” (Mt.19:21).</a:t>
            </a:r>
          </a:p>
        </p:txBody>
      </p:sp>
      <p:sp>
        <p:nvSpPr>
          <p:cNvPr id="7" name="5-Point Star 6"/>
          <p:cNvSpPr/>
          <p:nvPr/>
        </p:nvSpPr>
        <p:spPr>
          <a:xfrm>
            <a:off x="1143000" y="1981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209800"/>
            <a:ext cx="9144000" cy="838200"/>
          </a:xfrm>
        </p:spPr>
        <p:txBody>
          <a:bodyPr>
            <a:normAutofit/>
          </a:bodyPr>
          <a:lstStyle/>
          <a:p>
            <a:pPr algn="ctr"/>
            <a:r>
              <a:rPr lang="en-US" sz="3500" b="1" dirty="0">
                <a:solidFill>
                  <a:srgbClr val="7030A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3276600"/>
            <a:ext cx="60960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Lord Jesus,  please empower us to recognize your call to a  life of dedication and render you service accepting the call.</a:t>
            </a: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2514600"/>
            <a:ext cx="8763000" cy="2743200"/>
          </a:xfrm>
          <a:prstGeom prst="rect">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1143000" y="3581400"/>
            <a:ext cx="67818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pray for the grace needed to recognize my vocation and respond accordingly.</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276600"/>
          </a:xfrm>
          <a:prstGeom prst="rect">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81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2098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Teachings of the Fathers of the Church </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152400" y="3200400"/>
            <a:ext cx="8763000" cy="914400"/>
          </a:xfrm>
        </p:spPr>
        <p:txBody>
          <a:bodyPr>
            <a:noAutofit/>
          </a:bodyPr>
          <a:lstStyle/>
          <a:p>
            <a:pPr indent="4763" algn="ctr">
              <a:buNone/>
            </a:pPr>
            <a:r>
              <a:rPr lang="en-US" sz="3000" dirty="0">
                <a:solidFill>
                  <a:schemeClr val="tx1"/>
                </a:solidFill>
                <a:latin typeface="Arial Narrow" pitchFamily="34" charset="0"/>
                <a:cs typeface="Times New Roman" pitchFamily="18" charset="0"/>
              </a:rPr>
              <a:t>The life of dedication is what remains in the heart of the</a:t>
            </a:r>
          </a:p>
          <a:p>
            <a:pPr indent="4763" algn="ctr">
              <a:buNone/>
            </a:pPr>
            <a:r>
              <a:rPr lang="en-US" sz="3000" dirty="0">
                <a:solidFill>
                  <a:schemeClr val="tx1"/>
                </a:solidFill>
                <a:latin typeface="Arial Narrow" pitchFamily="34" charset="0"/>
                <a:cs typeface="Times New Roman" pitchFamily="18" charset="0"/>
              </a:rPr>
              <a:t> Church itself; it remains as a critical element of her mission. </a:t>
            </a:r>
          </a:p>
        </p:txBody>
      </p:sp>
      <p:sp>
        <p:nvSpPr>
          <p:cNvPr id="16" name="Sun 15"/>
          <p:cNvSpPr/>
          <p:nvPr/>
        </p:nvSpPr>
        <p:spPr>
          <a:xfrm>
            <a:off x="4114800" y="51054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11430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066800"/>
            <a:ext cx="91440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914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Questions</a:t>
            </a:r>
          </a:p>
        </p:txBody>
      </p:sp>
      <p:sp>
        <p:nvSpPr>
          <p:cNvPr id="5" name="Content Placeholder 2"/>
          <p:cNvSpPr>
            <a:spLocks noGrp="1"/>
          </p:cNvSpPr>
          <p:nvPr>
            <p:ph idx="1"/>
          </p:nvPr>
        </p:nvSpPr>
        <p:spPr>
          <a:xfrm>
            <a:off x="381000" y="2209800"/>
            <a:ext cx="8382000" cy="1447800"/>
          </a:xfrm>
        </p:spPr>
        <p:txBody>
          <a:bodyPr>
            <a:noAutofit/>
          </a:bodyPr>
          <a:lstStyle/>
          <a:p>
            <a:pPr marL="347663" indent="-347663" algn="just">
              <a:buNone/>
            </a:pPr>
            <a:r>
              <a:rPr lang="en-US" sz="2800" dirty="0">
                <a:solidFill>
                  <a:schemeClr val="tx1"/>
                </a:solidFill>
                <a:latin typeface="Arial Narrow" pitchFamily="34" charset="0"/>
                <a:cs typeface="Times New Roman" pitchFamily="18" charset="0"/>
              </a:rPr>
              <a:t>1. Why do we say that the life of the religious stands in place of martyrdom?</a:t>
            </a:r>
          </a:p>
          <a:p>
            <a:pPr marL="347663" indent="-347663" algn="just">
              <a:buNone/>
            </a:pPr>
            <a:r>
              <a:rPr lang="en-US" sz="2800" dirty="0">
                <a:solidFill>
                  <a:schemeClr val="tx1"/>
                </a:solidFill>
                <a:latin typeface="Arial Narrow" pitchFamily="34" charset="0"/>
                <a:cs typeface="Times New Roman" pitchFamily="18" charset="0"/>
              </a:rPr>
              <a:t>2.	 Why is the religious life considered as a symbol of the kingdom of God?</a:t>
            </a:r>
          </a:p>
          <a:p>
            <a:pPr marL="347663" indent="-347663" algn="just">
              <a:buNone/>
            </a:pPr>
            <a:r>
              <a:rPr lang="en-US" sz="2800" dirty="0">
                <a:solidFill>
                  <a:schemeClr val="tx1"/>
                </a:solidFill>
                <a:latin typeface="Arial Narrow" pitchFamily="34" charset="0"/>
                <a:cs typeface="Times New Roman" pitchFamily="18" charset="0"/>
              </a:rPr>
              <a:t>3.	 What is the basic rule of the religious life?</a:t>
            </a:r>
          </a:p>
          <a:p>
            <a:pPr marL="347663" indent="-347663" algn="just">
              <a:buNone/>
            </a:pPr>
            <a:r>
              <a:rPr lang="en-US" sz="2800" dirty="0">
                <a:solidFill>
                  <a:schemeClr val="tx1"/>
                </a:solidFill>
                <a:latin typeface="Arial Narrow" pitchFamily="34" charset="0"/>
                <a:cs typeface="Times New Roman" pitchFamily="18" charset="0"/>
              </a:rPr>
              <a:t>4.	 The religious life is in the Church and for the Church. Explain.</a:t>
            </a:r>
          </a:p>
          <a:p>
            <a:pPr marL="347663" indent="-347663" algn="just">
              <a:buNone/>
            </a:pPr>
            <a:r>
              <a:rPr lang="en-US" sz="2800" dirty="0">
                <a:solidFill>
                  <a:schemeClr val="tx1"/>
                </a:solidFill>
                <a:latin typeface="Arial Narrow" pitchFamily="34" charset="0"/>
                <a:cs typeface="Times New Roman" pitchFamily="18" charset="0"/>
              </a:rPr>
              <a:t>5.	 Why is it said that the divine call is a gift of God?</a:t>
            </a:r>
          </a:p>
        </p:txBody>
      </p:sp>
      <p:sp>
        <p:nvSpPr>
          <p:cNvPr id="7" name="Rectangle 6"/>
          <p:cNvSpPr/>
          <p:nvPr/>
        </p:nvSpPr>
        <p:spPr>
          <a:xfrm>
            <a:off x="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640080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9"/>
          <p:cNvGrpSpPr/>
          <p:nvPr/>
        </p:nvGrpSpPr>
        <p:grpSpPr>
          <a:xfrm>
            <a:off x="0" y="6400800"/>
            <a:ext cx="9144000" cy="152401"/>
            <a:chOff x="0" y="6553198"/>
            <a:chExt cx="9144000" cy="152401"/>
          </a:xfrm>
        </p:grpSpPr>
        <p:sp>
          <p:nvSpPr>
            <p:cNvPr id="6" name="Rectangle 5"/>
            <p:cNvSpPr/>
            <p:nvPr/>
          </p:nvSpPr>
          <p:spPr>
            <a:xfrm>
              <a:off x="0" y="6553198"/>
              <a:ext cx="4572000" cy="152401"/>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0800000">
              <a:off x="4572000" y="6553199"/>
              <a:ext cx="4572000" cy="152399"/>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1554272"/>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15</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THE CONSECRATED LIFE </a:t>
            </a:r>
          </a:p>
        </p:txBody>
      </p:sp>
      <p:pic>
        <p:nvPicPr>
          <p:cNvPr id="10242" name="Picture 2" descr="C:\Users\user\Downloads\Heilige_Familie_Chromolithographie_c_1930.jpg"/>
          <p:cNvPicPr>
            <a:picLocks noChangeAspect="1" noChangeArrowheads="1"/>
          </p:cNvPicPr>
          <p:nvPr/>
        </p:nvPicPr>
        <p:blipFill>
          <a:blip r:embed="rId2" cstate="print">
            <a:lum bright="10000" contrast="30000"/>
          </a:blip>
          <a:srcRect l="5519" r="5391"/>
          <a:stretch>
            <a:fillRect/>
          </a:stretch>
        </p:blipFill>
        <p:spPr bwMode="auto">
          <a:xfrm>
            <a:off x="304800" y="2133600"/>
            <a:ext cx="8458200" cy="4341377"/>
          </a:xfrm>
          <a:prstGeom prst="rect">
            <a:avLst/>
          </a:prstGeom>
          <a:ln>
            <a:solidFill>
              <a:schemeClr val="accent1"/>
            </a:solidFill>
          </a:ln>
          <a:effectLst/>
        </p:spPr>
      </p:pic>
    </p:spTree>
    <p:extLst>
      <p:ext uri="{BB962C8B-B14F-4D97-AF65-F5344CB8AC3E}">
        <p14:creationId xmlns="" xmlns:p14="http://schemas.microsoft.com/office/powerpoint/2010/main"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810000" y="232350"/>
            <a:ext cx="5105400" cy="4339650"/>
          </a:xfrm>
          <a:prstGeom prst="rect">
            <a:avLst/>
          </a:prstGeom>
          <a:noFill/>
        </p:spPr>
        <p:txBody>
          <a:bodyPr wrap="square" rtlCol="0">
            <a:spAutoFit/>
          </a:bodyPr>
          <a:lstStyle/>
          <a:p>
            <a:pPr algn="just"/>
            <a:r>
              <a:rPr lang="en-US" sz="2300" dirty="0">
                <a:latin typeface="Arial Narrow" pitchFamily="34" charset="0"/>
                <a:cs typeface="Times New Roman" pitchFamily="18" charset="0"/>
              </a:rPr>
              <a:t>	Once a rich young man  asked Jesus: “Good teacher, what must I do to inherit eternal life?” Jesus replied: “ You know the commandments”.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The youngster responded happily: “I have kept all these since my youth”.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Looking at him Jesus said lovingly: “ Sell all that you own and distribute the money to the poor and you will have treasure in heaven; then come, follow me”(</a:t>
            </a:r>
            <a:r>
              <a:rPr lang="en-US" sz="2300" dirty="0" err="1">
                <a:latin typeface="Arial Narrow" pitchFamily="34" charset="0"/>
                <a:cs typeface="Times New Roman" pitchFamily="18" charset="0"/>
              </a:rPr>
              <a:t>Lk</a:t>
            </a:r>
            <a:r>
              <a:rPr lang="en-US" sz="2300" dirty="0">
                <a:latin typeface="Arial Narrow" pitchFamily="34" charset="0"/>
                <a:cs typeface="Times New Roman" pitchFamily="18" charset="0"/>
              </a:rPr>
              <a:t> 18:18-22). </a:t>
            </a:r>
            <a:endParaRPr lang="en-US" sz="2300" dirty="0">
              <a:solidFill>
                <a:srgbClr val="FF0000"/>
              </a:solidFill>
              <a:latin typeface="Arial Narrow" pitchFamily="34" charset="0"/>
              <a:cs typeface="Times New Roman" pitchFamily="18" charset="0"/>
            </a:endParaRPr>
          </a:p>
        </p:txBody>
      </p:sp>
      <p:sp>
        <p:nvSpPr>
          <p:cNvPr id="6" name="TextBox 5"/>
          <p:cNvSpPr txBox="1"/>
          <p:nvPr/>
        </p:nvSpPr>
        <p:spPr>
          <a:xfrm>
            <a:off x="152400" y="4724400"/>
            <a:ext cx="8763000" cy="1862048"/>
          </a:xfrm>
          <a:prstGeom prst="rect">
            <a:avLst/>
          </a:prstGeom>
          <a:noFill/>
        </p:spPr>
        <p:txBody>
          <a:bodyPr wrap="square" rtlCol="0">
            <a:spAutoFit/>
          </a:bodyPr>
          <a:lstStyle/>
          <a:p>
            <a:pPr algn="just"/>
            <a:r>
              <a:rPr lang="en-US" sz="2300" dirty="0">
                <a:latin typeface="Arial Narrow" pitchFamily="34" charset="0"/>
                <a:cs typeface="Times New Roman" pitchFamily="18" charset="0"/>
              </a:rPr>
              <a:t>	Right from the beginning of the Church, there were sets of people who aspired and tried for perfection.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They renounced all the luxuries of life and through a life of penance, imitated Jesus closely.</a:t>
            </a:r>
          </a:p>
        </p:txBody>
      </p:sp>
      <p:pic>
        <p:nvPicPr>
          <p:cNvPr id="1026" name="Picture 2" descr="C:\Users\user\Desktop\Bitmap in Lesson15.cdr.jpg"/>
          <p:cNvPicPr>
            <a:picLocks noChangeAspect="1" noChangeArrowheads="1"/>
          </p:cNvPicPr>
          <p:nvPr/>
        </p:nvPicPr>
        <p:blipFill>
          <a:blip r:embed="rId2" cstate="print"/>
          <a:srcRect/>
          <a:stretch>
            <a:fillRect/>
          </a:stretch>
        </p:blipFill>
        <p:spPr bwMode="auto">
          <a:xfrm>
            <a:off x="152400" y="152400"/>
            <a:ext cx="3352800" cy="4110485"/>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p:cTn id="13"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calcmode="lin" valueType="num">
                                      <p:cBhvr>
                                        <p:cTn id="19"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 calcmode="lin" valueType="num">
                                      <p:cBhvr>
                                        <p:cTn id="31"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981230"/>
            <a:ext cx="8686800" cy="4724370"/>
          </a:xfrm>
          <a:prstGeom prst="rect">
            <a:avLst/>
          </a:prstGeom>
          <a:noFill/>
        </p:spPr>
        <p:txBody>
          <a:bodyPr wrap="square" rtlCol="0">
            <a:spAutoFit/>
          </a:bodyPr>
          <a:lstStyle/>
          <a:p>
            <a:pPr algn="just"/>
            <a:r>
              <a:rPr lang="en-US" sz="2300" dirty="0">
                <a:latin typeface="Arial Narrow" pitchFamily="34" charset="0"/>
                <a:cs typeface="Times New Roman" pitchFamily="18" charset="0"/>
              </a:rPr>
              <a:t>	 During the time of kings, who were religious persecutors, many had to sacrifice their   lives to preserve faith. </a:t>
            </a:r>
          </a:p>
          <a:p>
            <a:pPr algn="just"/>
            <a:r>
              <a:rPr lang="en-US" sz="2300" dirty="0">
                <a:latin typeface="Arial Narrow" pitchFamily="34" charset="0"/>
                <a:cs typeface="Times New Roman" pitchFamily="18" charset="0"/>
              </a:rPr>
              <a:t>	Those who confessed their faith in Jesus and accepted death amidst severe torture are venerated as saints by the Church. </a:t>
            </a:r>
          </a:p>
          <a:p>
            <a:pPr algn="just"/>
            <a:r>
              <a:rPr lang="en-US" sz="2300" dirty="0">
                <a:latin typeface="Arial Narrow" pitchFamily="34" charset="0"/>
                <a:cs typeface="Times New Roman" pitchFamily="18" charset="0"/>
              </a:rPr>
              <a:t>	The faithful embraced martyrdom as an easy way to achieve eternal bliss. Once the religious persecution was over, the faithful found the religious life as a way to attain perfection. </a:t>
            </a:r>
          </a:p>
          <a:p>
            <a:pPr algn="just"/>
            <a:r>
              <a:rPr lang="en-US" sz="2300" dirty="0">
                <a:latin typeface="Arial Narrow" pitchFamily="34" charset="0"/>
                <a:cs typeface="Times New Roman" pitchFamily="18" charset="0"/>
              </a:rPr>
              <a:t>	There were many sages who spent their lives in loneliness and meditation in the forests and deserts. </a:t>
            </a:r>
          </a:p>
          <a:p>
            <a:pPr algn="just"/>
            <a:r>
              <a:rPr lang="en-US" sz="2300" dirty="0">
                <a:latin typeface="Arial Narrow" pitchFamily="34" charset="0"/>
                <a:cs typeface="Times New Roman" pitchFamily="18" charset="0"/>
              </a:rPr>
              <a:t>	The religious life started with the intention of following Jesus more freely and intimately. </a:t>
            </a:r>
          </a:p>
          <a:p>
            <a:pPr algn="just"/>
            <a:r>
              <a:rPr lang="en-US" sz="2400" dirty="0">
                <a:latin typeface="Arial Narrow" pitchFamily="34" charset="0"/>
                <a:cs typeface="Times New Roman" pitchFamily="18" charset="0"/>
              </a:rPr>
              <a:t>	The religious attain realization of life and bliss in an interpersonal relationship with Jesus.</a:t>
            </a:r>
            <a:endParaRPr lang="en-US" sz="2300" dirty="0">
              <a:latin typeface="Arial Narrow" pitchFamily="34" charset="0"/>
              <a:cs typeface="Times New Roman" pitchFamily="18" charset="0"/>
            </a:endParaRPr>
          </a:p>
        </p:txBody>
      </p:sp>
      <p:sp>
        <p:nvSpPr>
          <p:cNvPr id="5" name="TextBox 4"/>
          <p:cNvSpPr txBox="1"/>
          <p:nvPr/>
        </p:nvSpPr>
        <p:spPr>
          <a:xfrm>
            <a:off x="1524000" y="583049"/>
            <a:ext cx="7620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RELIGIOUS LIFE AND MARTYRDOM</a:t>
            </a:r>
          </a:p>
        </p:txBody>
      </p:sp>
      <p:pic>
        <p:nvPicPr>
          <p:cNvPr id="2050" name="Picture 2" descr="C:\Users\user\Desktop\Bitmap in Lesson15.cdr.jpg"/>
          <p:cNvPicPr>
            <a:picLocks noChangeAspect="1" noChangeArrowheads="1"/>
          </p:cNvPicPr>
          <p:nvPr/>
        </p:nvPicPr>
        <p:blipFill>
          <a:blip r:embed="rId2" cstate="print"/>
          <a:srcRect/>
          <a:stretch>
            <a:fillRect/>
          </a:stretch>
        </p:blipFill>
        <p:spPr bwMode="auto">
          <a:xfrm>
            <a:off x="139106" y="152400"/>
            <a:ext cx="1384894" cy="17526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p:cTn id="3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 calcmode="lin" valueType="num">
                                      <p:cBhvr>
                                        <p:cTn id="37"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7">
                                            <p:txEl>
                                              <p:pRg st="5" end="5"/>
                                            </p:txEl>
                                          </p:spTgt>
                                        </p:tgtEl>
                                        <p:attrNameLst>
                                          <p:attrName>style.visibility</p:attrName>
                                        </p:attrNameLst>
                                      </p:cBhvr>
                                      <p:to>
                                        <p:strVal val="visible"/>
                                      </p:to>
                                    </p:set>
                                    <p:anim calcmode="lin" valueType="num">
                                      <p:cBhvr>
                                        <p:cTn id="43" dur="500" fill="hold"/>
                                        <p:tgtEl>
                                          <p:spTgt spid="7">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7">
                                            <p:txEl>
                                              <p:pRg st="5" end="5"/>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457200" y="1752600"/>
            <a:ext cx="64770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religious life is a supreme sign of the Kingdom of God according to the teachings of the Second Vatican Council (The Religious Life 1).</a:t>
            </a:r>
          </a:p>
          <a:p>
            <a:pPr algn="just"/>
            <a:r>
              <a:rPr lang="en-US" sz="2500" dirty="0">
                <a:latin typeface="Arial Narrow" pitchFamily="34" charset="0"/>
                <a:cs typeface="Times New Roman" pitchFamily="18" charset="0"/>
              </a:rPr>
              <a:t>	It remains as a visible sign of ability and responsibility that can persuade  the members of the Church to render the duties of Christian vocation.</a:t>
            </a:r>
          </a:p>
          <a:p>
            <a:pPr algn="just"/>
            <a:r>
              <a:rPr lang="en-US" sz="2500" dirty="0">
                <a:latin typeface="Arial Narrow" pitchFamily="34" charset="0"/>
                <a:cs typeface="Times New Roman" pitchFamily="18" charset="0"/>
              </a:rPr>
              <a:t>	 The religious life inspires the members of the Church to forgo the evanescent material pleasures and try for the permanent heavenly bliss.</a:t>
            </a:r>
          </a:p>
          <a:p>
            <a:pPr algn="just"/>
            <a:r>
              <a:rPr lang="en-US" sz="2500" dirty="0">
                <a:latin typeface="Arial Narrow" pitchFamily="34" charset="0"/>
                <a:cs typeface="Times New Roman" pitchFamily="18" charset="0"/>
              </a:rPr>
              <a:t>	The religious life makes it clear that the Kingdom of God is very important and beyond that all is material (The  Church 44).</a:t>
            </a:r>
          </a:p>
        </p:txBody>
      </p:sp>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RELIGIOUS LIFE, THE  SIGN OF THE </a:t>
            </a:r>
          </a:p>
          <a:p>
            <a:pPr algn="ctr"/>
            <a:r>
              <a:rPr lang="en-US" sz="3500" b="1" dirty="0">
                <a:solidFill>
                  <a:srgbClr val="FF0000"/>
                </a:solidFill>
                <a:latin typeface="Cooper Std Black" pitchFamily="18" charset="0"/>
                <a:cs typeface="Times New Roman" pitchFamily="18" charset="0"/>
              </a:rPr>
              <a:t>KINGDOM OF GOD</a:t>
            </a:r>
          </a:p>
        </p:txBody>
      </p:sp>
      <p:pic>
        <p:nvPicPr>
          <p:cNvPr id="3074" name="Picture 2" descr="C:\Users\user\Desktop\Bitmap in Lesson15.cdr.jpg"/>
          <p:cNvPicPr>
            <a:picLocks noChangeAspect="1" noChangeArrowheads="1"/>
          </p:cNvPicPr>
          <p:nvPr/>
        </p:nvPicPr>
        <p:blipFill>
          <a:blip r:embed="rId2" cstate="print"/>
          <a:srcRect/>
          <a:stretch>
            <a:fillRect/>
          </a:stretch>
        </p:blipFill>
        <p:spPr bwMode="auto">
          <a:xfrm>
            <a:off x="7162800" y="1600200"/>
            <a:ext cx="1828800" cy="2734832"/>
          </a:xfrm>
          <a:prstGeom prst="rect">
            <a:avLst/>
          </a:prstGeom>
          <a:noFill/>
          <a:ln>
            <a:solidFill>
              <a:schemeClr val="accent1"/>
            </a:solidFill>
          </a:ln>
        </p:spPr>
      </p:pic>
      <p:pic>
        <p:nvPicPr>
          <p:cNvPr id="3075" name="Picture 3" descr="C:\Users\user\Desktop\Bitmap in Lesson15.cdr.jpg"/>
          <p:cNvPicPr>
            <a:picLocks noChangeAspect="1" noChangeArrowheads="1"/>
          </p:cNvPicPr>
          <p:nvPr/>
        </p:nvPicPr>
        <p:blipFill>
          <a:blip r:embed="rId3" cstate="print"/>
          <a:srcRect/>
          <a:stretch>
            <a:fillRect/>
          </a:stretch>
        </p:blipFill>
        <p:spPr bwMode="auto">
          <a:xfrm>
            <a:off x="7162800" y="4343400"/>
            <a:ext cx="1836750" cy="23622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p:cTn id="3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371600"/>
            <a:ext cx="6858000" cy="4708981"/>
          </a:xfrm>
          <a:prstGeom prst="rect">
            <a:avLst/>
          </a:prstGeom>
          <a:noFill/>
        </p:spPr>
        <p:txBody>
          <a:bodyPr wrap="square" rtlCol="0">
            <a:spAutoFit/>
          </a:bodyPr>
          <a:lstStyle/>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aim of the religious life is to imitate Jesus of the Gospel.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religious are obliged to reveal comforted the sorrowful, led the sinners through the correct path, blessed the children, and did good to all  the people of the world.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Through the religious, the  Church is able to introduce Jesus who fulfilled the will of his Father both to the believers and non-believers (The  Church 46).</a:t>
            </a:r>
          </a:p>
        </p:txBody>
      </p:sp>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RELIGIOUS LIFE: AN INTIMATE </a:t>
            </a:r>
          </a:p>
          <a:p>
            <a:pPr algn="ctr"/>
            <a:r>
              <a:rPr lang="en-US" sz="3500" b="1" dirty="0">
                <a:solidFill>
                  <a:srgbClr val="FF0000"/>
                </a:solidFill>
                <a:latin typeface="Cooper Std Black" pitchFamily="18" charset="0"/>
                <a:cs typeface="Times New Roman" pitchFamily="18" charset="0"/>
              </a:rPr>
              <a:t>IMITATION OF JESUS</a:t>
            </a:r>
          </a:p>
        </p:txBody>
      </p:sp>
      <p:pic>
        <p:nvPicPr>
          <p:cNvPr id="4098" name="Picture 2" descr="C:\Users\user\Desktop\Bitmap in Lesson15.cdr.jpg"/>
          <p:cNvPicPr>
            <a:picLocks noChangeAspect="1" noChangeArrowheads="1"/>
          </p:cNvPicPr>
          <p:nvPr/>
        </p:nvPicPr>
        <p:blipFill>
          <a:blip r:embed="rId2" cstate="print"/>
          <a:srcRect/>
          <a:stretch>
            <a:fillRect/>
          </a:stretch>
        </p:blipFill>
        <p:spPr bwMode="auto">
          <a:xfrm>
            <a:off x="7239000" y="1524000"/>
            <a:ext cx="1820623" cy="2362200"/>
          </a:xfrm>
          <a:prstGeom prst="rect">
            <a:avLst/>
          </a:prstGeom>
          <a:noFill/>
          <a:ln>
            <a:solidFill>
              <a:schemeClr val="accent1"/>
            </a:solidFill>
          </a:ln>
        </p:spPr>
      </p:pic>
      <p:pic>
        <p:nvPicPr>
          <p:cNvPr id="4099" name="Picture 3" descr="C:\Users\user\Desktop\Bitmap in Lesson15.cdr.jpg"/>
          <p:cNvPicPr>
            <a:picLocks noChangeAspect="1" noChangeArrowheads="1"/>
          </p:cNvPicPr>
          <p:nvPr/>
        </p:nvPicPr>
        <p:blipFill>
          <a:blip r:embed="rId3" cstate="print"/>
          <a:srcRect/>
          <a:stretch>
            <a:fillRect/>
          </a:stretch>
        </p:blipFill>
        <p:spPr bwMode="auto">
          <a:xfrm>
            <a:off x="7239000" y="3886200"/>
            <a:ext cx="1844010" cy="23622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p:cTn id="19"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anim calcmode="lin" valueType="num">
                                      <p:cBhvr>
                                        <p:cTn id="25" dur="500" fill="hold"/>
                                        <p:tgtEl>
                                          <p:spTgt spid="7">
                                            <p:txEl>
                                              <p:pRg st="5" end="5"/>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5" end="5"/>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676400"/>
            <a:ext cx="67818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foundation for religious life is the evangelical counsels of obedience, chastity, and poverty.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religious accept these vows and follow them faithfully so as to be witnesses of Christ.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They try to grow into the perfection of the heavenly Father by a vow-bound community life.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vows of the religious life enable a person to outlive the obstructions that block his way to imitate Jesus.</a:t>
            </a:r>
          </a:p>
        </p:txBody>
      </p:sp>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RELIGIOUS LIFE AND </a:t>
            </a:r>
          </a:p>
          <a:p>
            <a:pPr algn="ctr"/>
            <a:r>
              <a:rPr lang="en-US" sz="3500" b="1" dirty="0">
                <a:solidFill>
                  <a:srgbClr val="FF0000"/>
                </a:solidFill>
                <a:latin typeface="Cooper Std Black" pitchFamily="18" charset="0"/>
                <a:cs typeface="Times New Roman" pitchFamily="18" charset="0"/>
              </a:rPr>
              <a:t>THE EVANGELICAL COUNSELS</a:t>
            </a:r>
          </a:p>
        </p:txBody>
      </p:sp>
      <p:pic>
        <p:nvPicPr>
          <p:cNvPr id="5122" name="Picture 2" descr="C:\Users\user\Desktop\Bitmap in Lesson15.cdr.jpg"/>
          <p:cNvPicPr>
            <a:picLocks noChangeAspect="1" noChangeArrowheads="1"/>
          </p:cNvPicPr>
          <p:nvPr/>
        </p:nvPicPr>
        <p:blipFill>
          <a:blip r:embed="rId2" cstate="print"/>
          <a:srcRect/>
          <a:stretch>
            <a:fillRect/>
          </a:stretch>
        </p:blipFill>
        <p:spPr bwMode="auto">
          <a:xfrm>
            <a:off x="7086600" y="1600200"/>
            <a:ext cx="1878022" cy="2362200"/>
          </a:xfrm>
          <a:prstGeom prst="rect">
            <a:avLst/>
          </a:prstGeom>
          <a:noFill/>
          <a:ln>
            <a:solidFill>
              <a:schemeClr val="accent1"/>
            </a:solidFill>
          </a:ln>
        </p:spPr>
      </p:pic>
      <p:pic>
        <p:nvPicPr>
          <p:cNvPr id="5123" name="Picture 3" descr="C:\Users\user\Desktop\Bitmap in Lesson15.cdr.jpg"/>
          <p:cNvPicPr>
            <a:picLocks noChangeAspect="1" noChangeArrowheads="1"/>
          </p:cNvPicPr>
          <p:nvPr/>
        </p:nvPicPr>
        <p:blipFill>
          <a:blip r:embed="rId3" cstate="print"/>
          <a:srcRect/>
          <a:stretch>
            <a:fillRect/>
          </a:stretch>
        </p:blipFill>
        <p:spPr bwMode="auto">
          <a:xfrm>
            <a:off x="7105653" y="3962400"/>
            <a:ext cx="1858969" cy="23622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 calcmode="lin" valueType="num">
                                      <p:cBhvr>
                                        <p:cTn id="25"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anim calcmode="lin" valueType="num">
                                      <p:cBhvr>
                                        <p:cTn id="31" dur="500" fill="hold"/>
                                        <p:tgtEl>
                                          <p:spTgt spid="7">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6" end="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914400"/>
            <a:ext cx="6705600" cy="5755422"/>
          </a:xfrm>
          <a:prstGeom prst="rect">
            <a:avLst/>
          </a:prstGeom>
          <a:noFill/>
        </p:spPr>
        <p:txBody>
          <a:bodyPr wrap="square" rtlCol="0">
            <a:spAutoFit/>
          </a:bodyPr>
          <a:lstStyle/>
          <a:p>
            <a:pPr algn="just"/>
            <a:r>
              <a:rPr lang="en-US" sz="2300" dirty="0">
                <a:latin typeface="Arial Narrow" pitchFamily="34" charset="0"/>
                <a:cs typeface="Times New Roman" pitchFamily="18" charset="0"/>
              </a:rPr>
              <a:t>	Jesus ordered his disciples: “He who wishes to follow me should renounce himself and carry his cross and come after me. He who wishes to save his life will get it lost and he who loses it for my sake shall find it.”  The religious are those who take into account this command and follow him. They follow the vows of obedience, poverty and chastity and dedicate their lives to God.</a:t>
            </a:r>
          </a:p>
          <a:p>
            <a:pPr algn="just"/>
            <a:r>
              <a:rPr lang="en-US" sz="2300" dirty="0">
                <a:latin typeface="Arial Narrow" pitchFamily="34" charset="0"/>
                <a:cs typeface="Times New Roman" pitchFamily="18" charset="0"/>
              </a:rPr>
              <a:t>	he superb example of obedience is Jesus. Just as Jesus was obedient even to the extent of his death on the cross, the religious too sacrifice their pleasures for the sake of fulfilling the will of God. Poverty proclaims that God is the true treasure of man ( The Religious Life 21).</a:t>
            </a:r>
          </a:p>
          <a:p>
            <a:pPr algn="just"/>
            <a:r>
              <a:rPr lang="en-US" sz="2300" dirty="0">
                <a:latin typeface="Arial Narrow" pitchFamily="34" charset="0"/>
                <a:cs typeface="Times New Roman" pitchFamily="18" charset="0"/>
              </a:rPr>
              <a:t>	The religious accept the vow of poverty just as Jesus, despite being rich, has become poor for our sake. Chastity helps the religious to love God and serve both God and man with an undivided heart (1Cor. 7:32-34).  	</a:t>
            </a: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REWARD FOR SELF-DENIAL</a:t>
            </a:r>
          </a:p>
        </p:txBody>
      </p:sp>
      <p:pic>
        <p:nvPicPr>
          <p:cNvPr id="6146" name="Picture 2" descr="C:\Users\user\Desktop\Bitmap in Lesson15.cdr.jpg"/>
          <p:cNvPicPr>
            <a:picLocks noChangeAspect="1" noChangeArrowheads="1"/>
          </p:cNvPicPr>
          <p:nvPr/>
        </p:nvPicPr>
        <p:blipFill>
          <a:blip r:embed="rId2" cstate="print"/>
          <a:srcRect/>
          <a:stretch>
            <a:fillRect/>
          </a:stretch>
        </p:blipFill>
        <p:spPr bwMode="auto">
          <a:xfrm>
            <a:off x="7162800" y="1066800"/>
            <a:ext cx="1828800" cy="2342866"/>
          </a:xfrm>
          <a:prstGeom prst="rect">
            <a:avLst/>
          </a:prstGeom>
          <a:noFill/>
          <a:ln>
            <a:solidFill>
              <a:schemeClr val="accent1"/>
            </a:solidFill>
          </a:ln>
        </p:spPr>
      </p:pic>
      <p:pic>
        <p:nvPicPr>
          <p:cNvPr id="6147" name="Picture 3" descr="C:\Users\user\Desktop\Bitmap in Lesson15.cdr.jpg"/>
          <p:cNvPicPr>
            <a:picLocks noChangeAspect="1" noChangeArrowheads="1"/>
          </p:cNvPicPr>
          <p:nvPr/>
        </p:nvPicPr>
        <p:blipFill>
          <a:blip r:embed="rId3" cstate="print"/>
          <a:srcRect/>
          <a:stretch>
            <a:fillRect/>
          </a:stretch>
        </p:blipFill>
        <p:spPr bwMode="auto">
          <a:xfrm>
            <a:off x="7162800" y="4115601"/>
            <a:ext cx="1828800" cy="2437599"/>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1615619"/>
            <a:ext cx="7010400" cy="4693593"/>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place of Christian religious life is in the  Church.  Every religious community must have its own identity and activity so as to work for the good of the Church (The Religious Life 1).</a:t>
            </a:r>
          </a:p>
          <a:p>
            <a:pPr algn="just"/>
            <a:r>
              <a:rPr lang="en-US" sz="2300" dirty="0">
                <a:latin typeface="Arial Narrow" pitchFamily="34" charset="0"/>
                <a:cs typeface="Times New Roman" pitchFamily="18" charset="0"/>
              </a:rPr>
              <a:t>	The religious are dedicated to work for the welfare of the Church. Being inspired by the Holy Spirit, they dedicate their lives to Jesus and the Church.  All the religious communities must partake in the life of the Church.</a:t>
            </a:r>
          </a:p>
          <a:p>
            <a:pPr algn="just"/>
            <a:r>
              <a:rPr lang="en-US" sz="2300" dirty="0">
                <a:latin typeface="Arial Narrow" pitchFamily="34" charset="0"/>
                <a:cs typeface="Times New Roman" pitchFamily="18" charset="0"/>
              </a:rPr>
              <a:t>	Every religious order, true to its spirit, should own and nurture the diverse attempts of the Church in various fields such as the holy scripture, liturgy, theology, pastoral care, ecumenism, missionary work , social activity etc (The Religious Life 2).</a:t>
            </a:r>
          </a:p>
        </p:txBody>
      </p:sp>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RELIGIOUS LIFE, IN THE CHURCH </a:t>
            </a:r>
          </a:p>
          <a:p>
            <a:pPr algn="ctr"/>
            <a:r>
              <a:rPr lang="en-US" sz="3500" b="1" dirty="0">
                <a:solidFill>
                  <a:srgbClr val="FF0000"/>
                </a:solidFill>
                <a:latin typeface="Cooper Std Black" pitchFamily="18" charset="0"/>
                <a:cs typeface="Times New Roman" pitchFamily="18" charset="0"/>
              </a:rPr>
              <a:t>AND FOR THE CHURCH</a:t>
            </a:r>
          </a:p>
        </p:txBody>
      </p:sp>
      <p:pic>
        <p:nvPicPr>
          <p:cNvPr id="7170" name="Picture 2" descr="C:\Users\user\Desktop\Bitmap in Lesson15.cdr.jpg"/>
          <p:cNvPicPr>
            <a:picLocks noChangeAspect="1" noChangeArrowheads="1"/>
          </p:cNvPicPr>
          <p:nvPr/>
        </p:nvPicPr>
        <p:blipFill>
          <a:blip r:embed="rId2" cstate="print"/>
          <a:srcRect/>
          <a:stretch>
            <a:fillRect/>
          </a:stretch>
        </p:blipFill>
        <p:spPr bwMode="auto">
          <a:xfrm>
            <a:off x="7162800" y="1600199"/>
            <a:ext cx="1828800" cy="2328421"/>
          </a:xfrm>
          <a:prstGeom prst="rect">
            <a:avLst/>
          </a:prstGeom>
          <a:noFill/>
          <a:ln>
            <a:solidFill>
              <a:schemeClr val="accent1"/>
            </a:solidFill>
          </a:ln>
        </p:spPr>
      </p:pic>
      <p:pic>
        <p:nvPicPr>
          <p:cNvPr id="7171" name="Picture 3" descr="C:\Users\user\Desktop\Bitmap in Lesson15.cdr.jpg"/>
          <p:cNvPicPr>
            <a:picLocks noChangeAspect="1" noChangeArrowheads="1"/>
          </p:cNvPicPr>
          <p:nvPr/>
        </p:nvPicPr>
        <p:blipFill>
          <a:blip r:embed="rId3" cstate="print"/>
          <a:srcRect/>
          <a:stretch>
            <a:fillRect/>
          </a:stretch>
        </p:blipFill>
        <p:spPr bwMode="auto">
          <a:xfrm>
            <a:off x="7166433" y="3962400"/>
            <a:ext cx="1825167" cy="22098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1603</TotalTime>
  <Words>266</Words>
  <Application>Microsoft Office PowerPoint</Application>
  <PresentationFormat>On-screen Show (4:3)</PresentationFormat>
  <Paragraphs>90</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LET US READ AND MEDITATE  THE WORD OF GOD </vt:lpstr>
      <vt:lpstr>A Verse to Remember</vt:lpstr>
      <vt:lpstr>Let us Pray</vt:lpstr>
      <vt:lpstr>My Resolution</vt:lpstr>
      <vt:lpstr>Teachings of the Fathers of the Church </vt:lpstr>
      <vt:lpstr>Questions</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411</cp:revision>
  <dcterms:created xsi:type="dcterms:W3CDTF">2009-12-14T09:57:33Z</dcterms:created>
  <dcterms:modified xsi:type="dcterms:W3CDTF">2015-10-26T03:43:30Z</dcterms:modified>
</cp:coreProperties>
</file>